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548" r:id="rId2"/>
    <p:sldId id="547" r:id="rId3"/>
    <p:sldId id="550" r:id="rId4"/>
    <p:sldId id="551" r:id="rId5"/>
    <p:sldId id="554" r:id="rId6"/>
    <p:sldId id="552" r:id="rId7"/>
    <p:sldId id="750" r:id="rId8"/>
    <p:sldId id="758" r:id="rId9"/>
    <p:sldId id="759" r:id="rId10"/>
    <p:sldId id="751" r:id="rId11"/>
    <p:sldId id="761" r:id="rId12"/>
    <p:sldId id="625" r:id="rId13"/>
    <p:sldId id="762" r:id="rId14"/>
    <p:sldId id="752" r:id="rId15"/>
    <p:sldId id="749" r:id="rId16"/>
    <p:sldId id="680" r:id="rId17"/>
    <p:sldId id="763" r:id="rId18"/>
    <p:sldId id="764" r:id="rId19"/>
    <p:sldId id="555" r:id="rId20"/>
    <p:sldId id="496" r:id="rId21"/>
    <p:sldId id="746" r:id="rId22"/>
    <p:sldId id="561" r:id="rId23"/>
    <p:sldId id="745" r:id="rId24"/>
    <p:sldId id="258" r:id="rId25"/>
    <p:sldId id="557" r:id="rId26"/>
    <p:sldId id="756" r:id="rId27"/>
    <p:sldId id="757" r:id="rId28"/>
    <p:sldId id="753" r:id="rId29"/>
    <p:sldId id="754" r:id="rId30"/>
    <p:sldId id="55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52"/>
    <p:restoredTop sz="82389"/>
  </p:normalViewPr>
  <p:slideViewPr>
    <p:cSldViewPr snapToGrid="0">
      <p:cViewPr>
        <p:scale>
          <a:sx n="144" d="100"/>
          <a:sy n="144" d="100"/>
        </p:scale>
        <p:origin x="1272" y="8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89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3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6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0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4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13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calls the use of these relationships in terrestrial biosphere models into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5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6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4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3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8CF-3553-2343-AB9A-159178E22468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9BE7-3C7D-8E4C-A3FB-89902C3CDF9E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C7D42-3F79-F649-A1F3-EF4E1F87BCFA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00AB-D7E0-934D-A48C-D73ABB5DA425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4B57D-5809-D249-8850-F02793741BC7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047D-0355-E14D-89D1-EA03A6136481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51F4-CF21-B441-8CEA-024E2A14D0B0}" type="datetime1">
              <a:rPr lang="en-US" smtClean="0"/>
              <a:t>2/16/23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F86F-CCC9-4D46-B4AB-16165F000D1C}" type="datetime1">
              <a:rPr lang="en-US" smtClean="0"/>
              <a:t>2/16/23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F4A5-9FA2-CC4E-9E48-D04D28209CAF}" type="datetime1">
              <a:rPr lang="en-US" smtClean="0"/>
              <a:t>2/16/23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F22E7-705E-B349-82B1-6BCE6B62685E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AEA1F-A2FE-8C4B-BC77-7F868AAC188D}" type="datetime1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90B52-12BF-A144-9D82-B9F2751EB295}" type="datetime1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xastech.zoom.us/j/93966902565?pwd=YVZEc0F6dytNY3B1SlNjM1lDVW1VUT0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E7AEC3-DCF3-1674-423C-794937922186}"/>
              </a:ext>
            </a:extLst>
          </p:cNvPr>
          <p:cNvSpPr/>
          <p:nvPr/>
        </p:nvSpPr>
        <p:spPr>
          <a:xfrm>
            <a:off x="777542" y="281252"/>
            <a:ext cx="10636913" cy="1938992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Drivers of plant nutrient acquisition and allocation strategies and their</a:t>
            </a:r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influence on plant responses to </a:t>
            </a:r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environmental change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BA30C5-D137-A32F-A130-E8635777A248}"/>
              </a:ext>
            </a:extLst>
          </p:cNvPr>
          <p:cNvSpPr/>
          <p:nvPr/>
        </p:nvSpPr>
        <p:spPr>
          <a:xfrm>
            <a:off x="777542" y="5138701"/>
            <a:ext cx="3722030" cy="1569660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Evan A. Perkowski</a:t>
            </a:r>
          </a:p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Dissertation Defense</a:t>
            </a:r>
          </a:p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March 07, 2023, 1pm CT ESB1 Room 120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0AD24C-2487-194F-142A-0AFAD3272311}"/>
              </a:ext>
            </a:extLst>
          </p:cNvPr>
          <p:cNvSpPr/>
          <p:nvPr/>
        </p:nvSpPr>
        <p:spPr>
          <a:xfrm>
            <a:off x="7692430" y="5323366"/>
            <a:ext cx="3721608" cy="1200329"/>
          </a:xfrm>
          <a:prstGeom prst="rect">
            <a:avLst/>
          </a:prstGeom>
          <a:solidFill>
            <a:schemeClr val="lt1">
              <a:alpha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Zoom link: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https://texastech.zoom.us/j/93966902565?pwd=YVZEc0F6dytNY3B1SlNjM1lDVW1VUT09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9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1A68-5CCE-3EFB-134B-11BAAB6F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Models are beginning to incorporate coupled carbon and nitrogen cycles...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BB558-879B-0905-AEC7-DD8C281C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79E6D-9842-502B-ADD1-15F5EC13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77" y="2247041"/>
            <a:ext cx="4925204" cy="3552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267F9-E517-CA38-86B0-71329B282ED0}"/>
              </a:ext>
            </a:extLst>
          </p:cNvPr>
          <p:cNvSpPr txBox="1"/>
          <p:nvPr/>
        </p:nvSpPr>
        <p:spPr>
          <a:xfrm>
            <a:off x="10687677" y="6582975"/>
            <a:ext cx="1504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Brzostek</a:t>
            </a:r>
            <a:r>
              <a:rPr lang="en-US" sz="1200" dirty="0"/>
              <a:t> et al. (2014)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D26D3-4870-0B06-23C8-3F9B6117F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"/>
          <a:stretch/>
        </p:blipFill>
        <p:spPr>
          <a:xfrm>
            <a:off x="6291251" y="1819345"/>
            <a:ext cx="5148587" cy="2090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1B10DE-39B9-48CA-E3F8-62D6096D9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51" y="4129989"/>
            <a:ext cx="4990368" cy="20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4F83-E718-6161-1BBA-A6C79AE0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means that leaf photosynthesis is indirectly predicted through changes in soil nitrogen availability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9735F-57F8-EB24-636B-C1DD134E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89EEE-7602-D6BE-259A-79C3FA78FC73}"/>
              </a:ext>
            </a:extLst>
          </p:cNvPr>
          <p:cNvSpPr/>
          <p:nvPr/>
        </p:nvSpPr>
        <p:spPr>
          <a:xfrm>
            <a:off x="1266719" y="3048661"/>
            <a:ext cx="1825733" cy="9748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Soil 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1E15DD-D406-7667-BAE0-96ED32EEE29A}"/>
              </a:ext>
            </a:extLst>
          </p:cNvPr>
          <p:cNvSpPr/>
          <p:nvPr/>
        </p:nvSpPr>
        <p:spPr>
          <a:xfrm>
            <a:off x="5237965" y="3048660"/>
            <a:ext cx="1825733" cy="9748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Leaf 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54EEA0-C812-8179-F752-148235191ABA}"/>
              </a:ext>
            </a:extLst>
          </p:cNvPr>
          <p:cNvSpPr/>
          <p:nvPr/>
        </p:nvSpPr>
        <p:spPr>
          <a:xfrm>
            <a:off x="9209211" y="3048660"/>
            <a:ext cx="1825733" cy="9748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Photo-synthesis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F1A3F9A-1BE1-8BA5-514E-202500903767}"/>
              </a:ext>
            </a:extLst>
          </p:cNvPr>
          <p:cNvSpPr/>
          <p:nvPr/>
        </p:nvSpPr>
        <p:spPr>
          <a:xfrm rot="16200000">
            <a:off x="3805872" y="3188463"/>
            <a:ext cx="423193" cy="695247"/>
          </a:xfrm>
          <a:prstGeom prst="downArrow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A12AE96-E417-D8C5-C483-F06EA0E364A4}"/>
              </a:ext>
            </a:extLst>
          </p:cNvPr>
          <p:cNvSpPr/>
          <p:nvPr/>
        </p:nvSpPr>
        <p:spPr>
          <a:xfrm rot="16200000">
            <a:off x="7924524" y="3188464"/>
            <a:ext cx="423193" cy="695247"/>
          </a:xfrm>
          <a:prstGeom prst="downArrow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1F897-1529-6480-77C7-45564159ABDC}"/>
              </a:ext>
            </a:extLst>
          </p:cNvPr>
          <p:cNvSpPr txBox="1"/>
          <p:nvPr/>
        </p:nvSpPr>
        <p:spPr>
          <a:xfrm>
            <a:off x="9982200" y="6592337"/>
            <a:ext cx="2017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Braghiere</a:t>
            </a:r>
            <a:r>
              <a:rPr lang="en-US" sz="1200" dirty="0"/>
              <a:t> et al. (2022) </a:t>
            </a:r>
            <a:r>
              <a:rPr lang="en-US" sz="1200" i="1" dirty="0"/>
              <a:t>JAMES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7861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38D2-66A6-A141-8018-F68B001A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leaf nitrogen can be also predicted independent of soil nitrogen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D131D-1CC7-9B1E-D741-1A03D7D24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084" y="1690688"/>
            <a:ext cx="8060046" cy="516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97620-6073-8B48-9CF4-C43A6574A4FD}"/>
              </a:ext>
            </a:extLst>
          </p:cNvPr>
          <p:cNvSpPr txBox="1"/>
          <p:nvPr/>
        </p:nvSpPr>
        <p:spPr>
          <a:xfrm>
            <a:off x="9662790" y="6581001"/>
            <a:ext cx="2528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Dong et al. (2017)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AA3F8-A0E4-654C-A446-48BD1457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820E-A086-EDEF-5AE2-9FAE2528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Terrestrial biosphere models also do not invoke plant acclimation responses to changing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510A6-9CE0-58D8-43FA-D39AF461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pic>
        <p:nvPicPr>
          <p:cNvPr id="5" name="Main graphic">
            <a:extLst>
              <a:ext uri="{FF2B5EF4-FFF2-40B4-BE49-F238E27FC236}">
                <a16:creationId xmlns:a16="http://schemas.microsoft.com/office/drawing/2014/main" id="{62B88455-5DA2-96BD-0870-0672B9CD6E6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91163" y="1987239"/>
            <a:ext cx="5655960" cy="380988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462915-DF43-367E-F49D-3C188F5801EC}"/>
              </a:ext>
            </a:extLst>
          </p:cNvPr>
          <p:cNvSpPr txBox="1"/>
          <p:nvPr/>
        </p:nvSpPr>
        <p:spPr>
          <a:xfrm>
            <a:off x="9135122" y="6596109"/>
            <a:ext cx="2976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Smith &amp; Dukes (2013) </a:t>
            </a:r>
            <a:r>
              <a:rPr lang="en-US" sz="1200" i="1" dirty="0"/>
              <a:t>Global Change Biology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377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638C03-D9FE-D7E8-4B2D-BF96C799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divergence in model simulations under future experiments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09B94-4B09-CA86-0150-815FF627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251F0-0489-0AD1-8FFA-6F64F8A35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9" b="396"/>
          <a:stretch/>
        </p:blipFill>
        <p:spPr>
          <a:xfrm>
            <a:off x="838200" y="2015516"/>
            <a:ext cx="5100464" cy="4016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960839-3982-7BC1-DE8E-E67CF198E964}"/>
              </a:ext>
            </a:extLst>
          </p:cNvPr>
          <p:cNvSpPr txBox="1"/>
          <p:nvPr/>
        </p:nvSpPr>
        <p:spPr>
          <a:xfrm>
            <a:off x="6621147" y="2521059"/>
            <a:ext cx="53864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Perhaps as a result of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uncertainty in the response of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photosynthetic processes to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future environmental conditions?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F2B4A-EA12-2CA8-7C03-DCEBACD130C1}"/>
              </a:ext>
            </a:extLst>
          </p:cNvPr>
          <p:cNvSpPr txBox="1"/>
          <p:nvPr/>
        </p:nvSpPr>
        <p:spPr>
          <a:xfrm>
            <a:off x="9314353" y="6582975"/>
            <a:ext cx="2969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Friedlingstein</a:t>
            </a:r>
            <a:r>
              <a:rPr lang="en-US" sz="1200" dirty="0"/>
              <a:t> et al. (2014) </a:t>
            </a:r>
            <a:r>
              <a:rPr lang="en-US" sz="1200" i="1" dirty="0"/>
              <a:t>Journal of Climate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1158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11804477-C5F4-4645-8C06-04D8B0CC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31" y="1908236"/>
            <a:ext cx="9679537" cy="48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CCBA3-EA0D-5644-948B-2891ADEF9E1E}"/>
              </a:ext>
            </a:extLst>
          </p:cNvPr>
          <p:cNvSpPr txBox="1"/>
          <p:nvPr/>
        </p:nvSpPr>
        <p:spPr>
          <a:xfrm>
            <a:off x="9084925" y="6587725"/>
            <a:ext cx="310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Bialic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-Murphy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 Letters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5A8964-B934-CD4C-9D9E-1294DF21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15</a:t>
            </a:fld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7DDC556-93A1-2D46-8CE8-1F6FF9B8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131776"/>
            <a:ext cx="11353800" cy="195102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Photosynthetic ‘least-cost’ theory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leaves acclimate to changing climatic and edaphic environments via summed cost of resource use (nitrogen and water)</a:t>
            </a:r>
          </a:p>
        </p:txBody>
      </p:sp>
    </p:spTree>
    <p:extLst>
      <p:ext uri="{BB962C8B-B14F-4D97-AF65-F5344CB8AC3E}">
        <p14:creationId xmlns:p14="http://schemas.microsoft.com/office/powerpoint/2010/main" val="214910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11804477-C5F4-4645-8C06-04D8B0CC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31" y="1908236"/>
            <a:ext cx="9679537" cy="48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07C7E4-AA3D-F64A-A16A-B750A835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131776"/>
            <a:ext cx="11353800" cy="195102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Photosynthetic ‘least-cost’ theory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 leaves acclimate to changing climatic and edaphic environments via summed cost of resource use (nitrogen and water)</a:t>
            </a:r>
            <a:endParaRPr lang="en-US" sz="3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CCBA3-EA0D-5644-948B-2891ADEF9E1E}"/>
              </a:ext>
            </a:extLst>
          </p:cNvPr>
          <p:cNvSpPr txBox="1"/>
          <p:nvPr/>
        </p:nvSpPr>
        <p:spPr>
          <a:xfrm>
            <a:off x="9084925" y="6587725"/>
            <a:ext cx="310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Bialic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-Murphy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 Letters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60F989-2554-9E85-02A9-E6E682997FDD}"/>
              </a:ext>
            </a:extLst>
          </p:cNvPr>
          <p:cNvSpPr/>
          <p:nvPr/>
        </p:nvSpPr>
        <p:spPr>
          <a:xfrm>
            <a:off x="3727938" y="5392615"/>
            <a:ext cx="4798647" cy="139895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722D5-2759-3AFF-CE3F-9CD6EBEF9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5C9861-4872-2043-4778-3B566D94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promising, empirical tests of the theory are sparse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72938-A481-40D1-AED4-C64FB3D6B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B0389-6705-061F-17F9-1871B046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9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D17B75-F816-C665-64E6-BFDBE062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Vignettes of Dissertation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159D7-134E-501A-240F-567D3792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325077-21E8-25F8-B56D-24895FABB6AA}"/>
              </a:ext>
            </a:extLst>
          </p:cNvPr>
          <p:cNvSpPr>
            <a:spLocks noChangeAspect="1"/>
          </p:cNvSpPr>
          <p:nvPr/>
        </p:nvSpPr>
        <p:spPr>
          <a:xfrm>
            <a:off x="1036389" y="2085580"/>
            <a:ext cx="3862551" cy="1600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Vignette 1: How do costs of nitrogen acquisition vary across environments?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5986A5-ABD1-7E15-427D-1C8D285B9863}"/>
              </a:ext>
            </a:extLst>
          </p:cNvPr>
          <p:cNvSpPr>
            <a:spLocks noChangeAspect="1"/>
          </p:cNvSpPr>
          <p:nvPr/>
        </p:nvSpPr>
        <p:spPr>
          <a:xfrm>
            <a:off x="7293062" y="2085580"/>
            <a:ext cx="3862551" cy="16002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Vignette 2: To what extent do edaphic and climatic factors modify nitrogen-water use tradeoffs?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269785-264A-6425-F06B-754E25B7BC44}"/>
              </a:ext>
            </a:extLst>
          </p:cNvPr>
          <p:cNvSpPr>
            <a:spLocks noChangeAspect="1"/>
          </p:cNvSpPr>
          <p:nvPr/>
        </p:nvSpPr>
        <p:spPr>
          <a:xfrm>
            <a:off x="4164724" y="4457398"/>
            <a:ext cx="3862551" cy="160020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Vignette 3: How does soil nitrogen availability modify plant acclimation responses to elevated CO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769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6505-79FA-CE4F-9B82-69109D67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CF427-A94B-3B8C-79C2-B29DF632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55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6505-79FA-CE4F-9B82-69109D67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General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57697-91A5-4247-9FC9-BAC2B670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EF942-02C7-9840-820E-0079499E56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94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B56B-4092-A443-AB0B-2378DAD9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B4BA88-C706-08E1-0D4A-FC6B9C08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73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B56B-4092-A443-AB0B-2378DAD9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A7B1C-FA20-8D4A-9B30-713E3F4C5114}"/>
              </a:ext>
            </a:extLst>
          </p:cNvPr>
          <p:cNvSpPr txBox="1"/>
          <p:nvPr/>
        </p:nvSpPr>
        <p:spPr>
          <a:xfrm>
            <a:off x="229634" y="1889889"/>
            <a:ext cx="2381570" cy="64633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availability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2798D-1040-964A-89E7-94718AB03EE4}"/>
              </a:ext>
            </a:extLst>
          </p:cNvPr>
          <p:cNvSpPr txBox="1"/>
          <p:nvPr/>
        </p:nvSpPr>
        <p:spPr>
          <a:xfrm>
            <a:off x="2881784" y="1889888"/>
            <a:ext cx="2666473" cy="64633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fertilization treatments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F5DF3-F0B5-3549-A86B-84179F61EACB}"/>
              </a:ext>
            </a:extLst>
          </p:cNvPr>
          <p:cNvSpPr txBox="1"/>
          <p:nvPr/>
        </p:nvSpPr>
        <p:spPr>
          <a:xfrm>
            <a:off x="5792009" y="2031195"/>
            <a:ext cx="2381572" cy="369332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44A2D-8417-1444-95D2-BB9F2F8332C4}"/>
              </a:ext>
            </a:extLst>
          </p:cNvPr>
          <p:cNvSpPr txBox="1"/>
          <p:nvPr/>
        </p:nvSpPr>
        <p:spPr>
          <a:xfrm>
            <a:off x="5792009" y="3693128"/>
            <a:ext cx="238157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Gossypium hirsutum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32DB0D-F419-BC4B-A553-AFE6B5451703}"/>
              </a:ext>
            </a:extLst>
          </p:cNvPr>
          <p:cNvSpPr txBox="1"/>
          <p:nvPr/>
        </p:nvSpPr>
        <p:spPr>
          <a:xfrm>
            <a:off x="5792009" y="4476597"/>
            <a:ext cx="238157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Glycine max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7160F-1034-4B4E-BA51-EE8A5AEF5C50}"/>
              </a:ext>
            </a:extLst>
          </p:cNvPr>
          <p:cNvSpPr txBox="1"/>
          <p:nvPr/>
        </p:nvSpPr>
        <p:spPr>
          <a:xfrm>
            <a:off x="229634" y="2906011"/>
            <a:ext cx="238157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0% shade cover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7E9082-8814-D24D-B6D5-C5E8572A7371}"/>
              </a:ext>
            </a:extLst>
          </p:cNvPr>
          <p:cNvSpPr txBox="1"/>
          <p:nvPr/>
        </p:nvSpPr>
        <p:spPr>
          <a:xfrm>
            <a:off x="229634" y="4476597"/>
            <a:ext cx="238157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50% shade cover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9FD83-C185-C64E-828A-4496F5256ECC}"/>
              </a:ext>
            </a:extLst>
          </p:cNvPr>
          <p:cNvSpPr txBox="1"/>
          <p:nvPr/>
        </p:nvSpPr>
        <p:spPr>
          <a:xfrm>
            <a:off x="229633" y="5261890"/>
            <a:ext cx="238157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80% shade cover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4FBD6-81D4-EE4B-99C6-5210CC969001}"/>
              </a:ext>
            </a:extLst>
          </p:cNvPr>
          <p:cNvSpPr txBox="1"/>
          <p:nvPr/>
        </p:nvSpPr>
        <p:spPr>
          <a:xfrm>
            <a:off x="229634" y="3691304"/>
            <a:ext cx="2381572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30% shade cover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949B-AC1F-9F5A-7D9C-F4A68A82B64E}"/>
              </a:ext>
            </a:extLst>
          </p:cNvPr>
          <p:cNvSpPr txBox="1"/>
          <p:nvPr/>
        </p:nvSpPr>
        <p:spPr>
          <a:xfrm>
            <a:off x="2908608" y="2901578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ppm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246AF-1B8E-EF12-1FC6-AC6F22D92A2F}"/>
              </a:ext>
            </a:extLst>
          </p:cNvPr>
          <p:cNvSpPr txBox="1"/>
          <p:nvPr/>
        </p:nvSpPr>
        <p:spPr>
          <a:xfrm>
            <a:off x="2908608" y="3690321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70 ppm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38FB7-2EBD-415D-5BAB-A2968252AD88}"/>
              </a:ext>
            </a:extLst>
          </p:cNvPr>
          <p:cNvSpPr txBox="1"/>
          <p:nvPr/>
        </p:nvSpPr>
        <p:spPr>
          <a:xfrm>
            <a:off x="2881784" y="4476597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210 ppm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98C8A-E030-4BC1-5E3B-67ED5F593BB5}"/>
              </a:ext>
            </a:extLst>
          </p:cNvPr>
          <p:cNvSpPr txBox="1"/>
          <p:nvPr/>
        </p:nvSpPr>
        <p:spPr>
          <a:xfrm>
            <a:off x="2881783" y="5261890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630 ppm 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9274DA-A727-7A12-A6A4-5DC4B614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B5E89-C272-814C-BFD8-28785A18394E}"/>
              </a:ext>
            </a:extLst>
          </p:cNvPr>
          <p:cNvSpPr>
            <a:spLocks noChangeAspect="1"/>
          </p:cNvSpPr>
          <p:nvPr/>
        </p:nvSpPr>
        <p:spPr>
          <a:xfrm>
            <a:off x="10679836" y="136525"/>
            <a:ext cx="1365627" cy="5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Vignette 1</a:t>
            </a:r>
          </a:p>
        </p:txBody>
      </p:sp>
    </p:spTree>
    <p:extLst>
      <p:ext uri="{BB962C8B-B14F-4D97-AF65-F5344CB8AC3E}">
        <p14:creationId xmlns:p14="http://schemas.microsoft.com/office/powerpoint/2010/main" val="2317928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B56B-4092-A443-AB0B-2378DAD9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A7B1C-FA20-8D4A-9B30-713E3F4C5114}"/>
              </a:ext>
            </a:extLst>
          </p:cNvPr>
          <p:cNvSpPr txBox="1"/>
          <p:nvPr/>
        </p:nvSpPr>
        <p:spPr>
          <a:xfrm>
            <a:off x="385170" y="1983712"/>
            <a:ext cx="2231755" cy="6463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fertilization treatments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2798D-1040-964A-89E7-94718AB03EE4}"/>
              </a:ext>
            </a:extLst>
          </p:cNvPr>
          <p:cNvSpPr txBox="1"/>
          <p:nvPr/>
        </p:nvSpPr>
        <p:spPr>
          <a:xfrm>
            <a:off x="3988831" y="2122211"/>
            <a:ext cx="1063609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16F0F-7C9E-154D-B991-1AB315D3C1E5}"/>
              </a:ext>
            </a:extLst>
          </p:cNvPr>
          <p:cNvSpPr txBox="1"/>
          <p:nvPr/>
        </p:nvSpPr>
        <p:spPr>
          <a:xfrm>
            <a:off x="3546763" y="3484381"/>
            <a:ext cx="184299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Bald Hill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6E965-9D15-4A42-ADC0-E46B3F93D307}"/>
              </a:ext>
            </a:extLst>
          </p:cNvPr>
          <p:cNvSpPr txBox="1"/>
          <p:nvPr/>
        </p:nvSpPr>
        <p:spPr>
          <a:xfrm>
            <a:off x="3546763" y="5361515"/>
            <a:ext cx="184299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Carter Creek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B14035-2E55-1F49-B149-E40569BFD556}"/>
              </a:ext>
            </a:extLst>
          </p:cNvPr>
          <p:cNvSpPr txBox="1"/>
          <p:nvPr/>
        </p:nvSpPr>
        <p:spPr>
          <a:xfrm>
            <a:off x="3546763" y="4422948"/>
            <a:ext cx="184299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Mount Pleasant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B49D68-9EEB-B345-A3E6-96069565FF01}"/>
              </a:ext>
            </a:extLst>
          </p:cNvPr>
          <p:cNvSpPr txBox="1"/>
          <p:nvPr/>
        </p:nvSpPr>
        <p:spPr>
          <a:xfrm>
            <a:off x="504871" y="4734528"/>
            <a:ext cx="197813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50 kg ha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yr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N;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 kg ha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yr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DCC37-5679-9041-B0C3-416AA481E3ED}"/>
              </a:ext>
            </a:extLst>
          </p:cNvPr>
          <p:cNvSpPr txBox="1"/>
          <p:nvPr/>
        </p:nvSpPr>
        <p:spPr>
          <a:xfrm>
            <a:off x="504871" y="3802162"/>
            <a:ext cx="1978134" cy="64633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0 kg ha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yr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N;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57 kg ha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yr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6F133B-FDA3-BE4F-B289-B1CD5BA80FB5}"/>
              </a:ext>
            </a:extLst>
          </p:cNvPr>
          <p:cNvSpPr txBox="1"/>
          <p:nvPr/>
        </p:nvSpPr>
        <p:spPr>
          <a:xfrm>
            <a:off x="504871" y="5666894"/>
            <a:ext cx="1978134" cy="646331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50 kg ha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yr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N; 57 kg ha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yr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4930DE-2FDA-6048-BBC1-F5D751306DFA}"/>
              </a:ext>
            </a:extLst>
          </p:cNvPr>
          <p:cNvSpPr txBox="1"/>
          <p:nvPr/>
        </p:nvSpPr>
        <p:spPr>
          <a:xfrm>
            <a:off x="504871" y="2869796"/>
            <a:ext cx="1978134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 kg ha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yr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N; 0 kg ha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yr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0CED5F8-84E9-9E41-9180-92EB16CBA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9" r="17841"/>
          <a:stretch/>
        </p:blipFill>
        <p:spPr>
          <a:xfrm>
            <a:off x="7014245" y="1317549"/>
            <a:ext cx="4728676" cy="50723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C67FA-8F92-9540-DCB3-F2BA0D58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66686-B114-8BFB-AC0F-48389D7B986C}"/>
              </a:ext>
            </a:extLst>
          </p:cNvPr>
          <p:cNvSpPr>
            <a:spLocks noChangeAspect="1"/>
          </p:cNvSpPr>
          <p:nvPr/>
        </p:nvSpPr>
        <p:spPr>
          <a:xfrm>
            <a:off x="10679836" y="136525"/>
            <a:ext cx="1365627" cy="5657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Vignette 2</a:t>
            </a:r>
          </a:p>
        </p:txBody>
      </p:sp>
    </p:spTree>
    <p:extLst>
      <p:ext uri="{BB962C8B-B14F-4D97-AF65-F5344CB8AC3E}">
        <p14:creationId xmlns:p14="http://schemas.microsoft.com/office/powerpoint/2010/main" val="31033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C99CEF-0FAC-7C38-5B1F-409755F19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79" b="14760"/>
          <a:stretch/>
        </p:blipFill>
        <p:spPr>
          <a:xfrm>
            <a:off x="6836021" y="3410794"/>
            <a:ext cx="4858983" cy="32735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06CF06-5AED-39C2-6C8D-14AD20E3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353" y="1964183"/>
            <a:ext cx="5257800" cy="475729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24 sites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 in 2020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 in 2021 (3 same from 2020)</a:t>
            </a:r>
          </a:p>
          <a:p>
            <a:pPr marL="0" indent="0">
              <a:buNone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leaves of 5 most dominant species at each site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Leaf nitrogen content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Leaf 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Cost of acquiring nitrogen relative to water (</a:t>
            </a:r>
            <a:r>
              <a:rPr lang="el-GR" i="1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Composite soil sample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[NO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-N]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0FE742-731B-A74E-9B31-492A8BCD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D8D914-28A2-1B6B-1F67-4429404F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3</a:t>
            </a:r>
            <a:endParaRPr lang="en-US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C6D551C-4311-AABA-5275-91D0F098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06" b="14760"/>
          <a:stretch/>
        </p:blipFill>
        <p:spPr>
          <a:xfrm>
            <a:off x="6880047" y="136523"/>
            <a:ext cx="4770933" cy="32742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6B276B-1B31-EA75-0001-09B18E3E0E66}"/>
              </a:ext>
            </a:extLst>
          </p:cNvPr>
          <p:cNvSpPr>
            <a:spLocks noChangeAspect="1"/>
          </p:cNvSpPr>
          <p:nvPr/>
        </p:nvSpPr>
        <p:spPr>
          <a:xfrm>
            <a:off x="10679836" y="136525"/>
            <a:ext cx="1365627" cy="5657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Vignette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53D58-4592-84C1-805A-2FFC71BC3DE9}"/>
              </a:ext>
            </a:extLst>
          </p:cNvPr>
          <p:cNvSpPr>
            <a:spLocks noChangeAspect="1"/>
          </p:cNvSpPr>
          <p:nvPr/>
        </p:nvSpPr>
        <p:spPr>
          <a:xfrm>
            <a:off x="9154357" y="136525"/>
            <a:ext cx="1365627" cy="5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Vignette 1</a:t>
            </a:r>
          </a:p>
        </p:txBody>
      </p:sp>
    </p:spTree>
    <p:extLst>
      <p:ext uri="{BB962C8B-B14F-4D97-AF65-F5344CB8AC3E}">
        <p14:creationId xmlns:p14="http://schemas.microsoft.com/office/powerpoint/2010/main" val="1907663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591511"/>
            <a:ext cx="3205899" cy="754145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591511"/>
            <a:ext cx="3205899" cy="754145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360850"/>
            <a:ext cx="3205899" cy="754145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503247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978258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458510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408532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933521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883543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360932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841184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6316195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732408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3221994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429372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BNF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918958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 BNF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EC1FB6-E41C-6FF4-6548-D23D7AC82B4E}"/>
              </a:ext>
            </a:extLst>
          </p:cNvPr>
          <p:cNvSpPr>
            <a:spLocks noChangeAspect="1"/>
          </p:cNvSpPr>
          <p:nvPr/>
        </p:nvSpPr>
        <p:spPr>
          <a:xfrm>
            <a:off x="10679836" y="136525"/>
            <a:ext cx="1365627" cy="56576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Vignette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2B43EE-B13C-0CE7-4D3B-9034A2FE3022}"/>
              </a:ext>
            </a:extLst>
          </p:cNvPr>
          <p:cNvSpPr>
            <a:spLocks noChangeAspect="1"/>
          </p:cNvSpPr>
          <p:nvPr/>
        </p:nvSpPr>
        <p:spPr>
          <a:xfrm>
            <a:off x="9154357" y="136525"/>
            <a:ext cx="1365627" cy="5657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Vignette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A80AA1-927B-F66E-1AC1-CE9B6C4BF895}"/>
              </a:ext>
            </a:extLst>
          </p:cNvPr>
          <p:cNvSpPr>
            <a:spLocks noChangeAspect="1"/>
          </p:cNvSpPr>
          <p:nvPr/>
        </p:nvSpPr>
        <p:spPr>
          <a:xfrm>
            <a:off x="7628878" y="136525"/>
            <a:ext cx="1365627" cy="5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Vignette 1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6505-79FA-CE4F-9B82-69109D67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Vignette 1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How do costs of nitrogen acquisition vary across environments?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57697-91A5-4247-9FC9-BAC2B670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EF942-02C7-9840-820E-0079499E56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5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FF86-4540-F0EA-EBF9-82D307C2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Structural costs of nitrogen acquisition </a:t>
            </a:r>
            <a:r>
              <a:rPr lang="en-US" sz="3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with increasing soil nitrogen availability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1884C-AEB8-34C1-18FE-28A8D17D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844AD8C-8BE5-DC92-6885-227DAC01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01" y="1761891"/>
            <a:ext cx="9590049" cy="4195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3875CF-FC7F-1CBA-F11C-CF82081BADCF}"/>
              </a:ext>
            </a:extLst>
          </p:cNvPr>
          <p:cNvSpPr txBox="1"/>
          <p:nvPr/>
        </p:nvSpPr>
        <p:spPr>
          <a:xfrm>
            <a:off x="8586438" y="6594089"/>
            <a:ext cx="3573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Perkowski et al. (2021) </a:t>
            </a:r>
            <a:r>
              <a:rPr lang="en-US" sz="1200" i="1" dirty="0"/>
              <a:t>Journal of Experimental Botany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965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80D3-58B9-845D-6662-3946193E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response of </a:t>
            </a:r>
            <a:r>
              <a:rPr lang="en-US" i="1" dirty="0"/>
              <a:t>G. max</a:t>
            </a:r>
            <a:r>
              <a:rPr lang="en-US" dirty="0"/>
              <a:t> to soil nitrogen may be due to reduced investment in root nodules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B8D1E-B323-3F81-BF90-0ECCE618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C308698-F56D-258F-DA22-8D8C8801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34" y="1828801"/>
            <a:ext cx="9746166" cy="4263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102D5-4438-2FA9-B036-2A832AE52F6B}"/>
              </a:ext>
            </a:extLst>
          </p:cNvPr>
          <p:cNvSpPr txBox="1"/>
          <p:nvPr/>
        </p:nvSpPr>
        <p:spPr>
          <a:xfrm>
            <a:off x="8289074" y="6538912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Perkowski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001813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6505-79FA-CE4F-9B82-69109D67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Vignette 2: Tradeoffs between nitrogen and water use are apparent across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57697-91A5-4247-9FC9-BAC2B670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EF942-02C7-9840-820E-0079499E56F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81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6505-79FA-CE4F-9B82-69109D67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Vignette 3: Leaf acclimation responses to elevated CO</a:t>
            </a:r>
            <a:r>
              <a:rPr lang="en-US" sz="48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of soil nitrogen availability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57697-91A5-4247-9FC9-BAC2B670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EF942-02C7-9840-820E-0079499E56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4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B73996E-63EB-1110-7C1D-31F1CCEE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0" y="-12070"/>
            <a:ext cx="10992112" cy="6870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C7E3A-C74A-E57D-555F-55945B77A986}"/>
              </a:ext>
            </a:extLst>
          </p:cNvPr>
          <p:cNvSpPr txBox="1"/>
          <p:nvPr/>
        </p:nvSpPr>
        <p:spPr>
          <a:xfrm>
            <a:off x="9426829" y="6611779"/>
            <a:ext cx="2762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Fig 5.12 in IPCC (2021)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F3F5E-19CB-A980-13B0-A02B1C5D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60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90C9-F942-E8FF-EA5C-5FDCB5D1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6FBF8-B38F-D15B-D07A-3FC8AA030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22007-3931-9478-CED0-46697D7D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96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B73996E-63EB-1110-7C1D-31F1CCEE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0" y="-12070"/>
            <a:ext cx="10992112" cy="6870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8435DE-EEEC-F912-9FC6-EC5D746ADF43}"/>
              </a:ext>
            </a:extLst>
          </p:cNvPr>
          <p:cNvSpPr txBox="1"/>
          <p:nvPr/>
        </p:nvSpPr>
        <p:spPr>
          <a:xfrm>
            <a:off x="5867401" y="273967"/>
            <a:ext cx="3551836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Photosynthesis = largest carbon flux between the atmosphere and land surface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1B384-68E9-5B37-7091-2AFE86A651A4}"/>
              </a:ext>
            </a:extLst>
          </p:cNvPr>
          <p:cNvSpPr/>
          <p:nvPr/>
        </p:nvSpPr>
        <p:spPr>
          <a:xfrm>
            <a:off x="1837853" y="561315"/>
            <a:ext cx="1339913" cy="5377758"/>
          </a:xfrm>
          <a:prstGeom prst="rect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D1B9F-B8A5-1CAC-2B3E-BD4E08E9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7281D-9273-AA18-DEDA-C9332D7DA885}"/>
              </a:ext>
            </a:extLst>
          </p:cNvPr>
          <p:cNvSpPr txBox="1"/>
          <p:nvPr/>
        </p:nvSpPr>
        <p:spPr>
          <a:xfrm>
            <a:off x="9426829" y="6611779"/>
            <a:ext cx="2762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Fig 5.12 in IPCC (2021)</a:t>
            </a:r>
          </a:p>
        </p:txBody>
      </p:sp>
    </p:spTree>
    <p:extLst>
      <p:ext uri="{BB962C8B-B14F-4D97-AF65-F5344CB8AC3E}">
        <p14:creationId xmlns:p14="http://schemas.microsoft.com/office/powerpoint/2010/main" val="198098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B73996E-63EB-1110-7C1D-31F1CCEE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0" y="-12070"/>
            <a:ext cx="10992112" cy="6870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8435DE-EEEC-F912-9FC6-EC5D746ADF43}"/>
              </a:ext>
            </a:extLst>
          </p:cNvPr>
          <p:cNvSpPr txBox="1"/>
          <p:nvPr/>
        </p:nvSpPr>
        <p:spPr>
          <a:xfrm>
            <a:off x="5867401" y="273967"/>
            <a:ext cx="3551836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Photosynthesis = largest carbon flux between the atmosphere and land surface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1B384-68E9-5B37-7091-2AFE86A651A4}"/>
              </a:ext>
            </a:extLst>
          </p:cNvPr>
          <p:cNvSpPr/>
          <p:nvPr/>
        </p:nvSpPr>
        <p:spPr>
          <a:xfrm>
            <a:off x="1837853" y="561315"/>
            <a:ext cx="1339913" cy="5377758"/>
          </a:xfrm>
          <a:prstGeom prst="rect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D1B9F-B8A5-1CAC-2B3E-BD4E08E9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9C5C9-0DE0-E31F-1D2B-B5340AE22A79}"/>
              </a:ext>
            </a:extLst>
          </p:cNvPr>
          <p:cNvSpPr txBox="1"/>
          <p:nvPr/>
        </p:nvSpPr>
        <p:spPr>
          <a:xfrm>
            <a:off x="5867401" y="1288697"/>
            <a:ext cx="3551836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Terrestrial biosphere models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accurately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simulate photosynthetic processes to predict ecosystem responses to environmental change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B36AD-9D8E-11C8-675E-199F9BC9C378}"/>
              </a:ext>
            </a:extLst>
          </p:cNvPr>
          <p:cNvSpPr txBox="1"/>
          <p:nvPr/>
        </p:nvSpPr>
        <p:spPr>
          <a:xfrm>
            <a:off x="9426829" y="6611779"/>
            <a:ext cx="2762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Fig 5.12 in IPCC (2021)</a:t>
            </a:r>
          </a:p>
        </p:txBody>
      </p:sp>
    </p:spTree>
    <p:extLst>
      <p:ext uri="{BB962C8B-B14F-4D97-AF65-F5344CB8AC3E}">
        <p14:creationId xmlns:p14="http://schemas.microsoft.com/office/powerpoint/2010/main" val="329342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EA0961-84EF-E81C-8704-FAE292F7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Terrestrial biosphere models simulate photosynthesis through linear relationships between leaf nitrogen content and photosynthetic capacity…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6DC06-148D-431C-B0A9-C16323022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DC2EA-5003-FCA5-89D2-D65F2F5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90" y="1661795"/>
            <a:ext cx="4564655" cy="4899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8FA4C-7559-ADD2-B365-501EB9BDA6F1}"/>
              </a:ext>
            </a:extLst>
          </p:cNvPr>
          <p:cNvSpPr txBox="1"/>
          <p:nvPr/>
        </p:nvSpPr>
        <p:spPr>
          <a:xfrm>
            <a:off x="0" y="6582975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Evans (1989) </a:t>
            </a:r>
            <a:r>
              <a:rPr lang="en-US" sz="1200" i="1" dirty="0" err="1"/>
              <a:t>Oecologia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40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EA0961-84EF-E81C-8704-FAE292F7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… following that high fractions of leaf nitrogen content are allocated to photosynthetic tissues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6DC06-148D-431C-B0A9-C16323022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DC2EA-5003-FCA5-89D2-D65F2F5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90" y="1661795"/>
            <a:ext cx="4564655" cy="4899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6BA1F-DEDE-F6B4-9607-9ABF393B7A3A}"/>
              </a:ext>
            </a:extLst>
          </p:cNvPr>
          <p:cNvSpPr txBox="1"/>
          <p:nvPr/>
        </p:nvSpPr>
        <p:spPr>
          <a:xfrm>
            <a:off x="9494530" y="6603896"/>
            <a:ext cx="2697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Evans &amp; Seemann (1989) </a:t>
            </a:r>
            <a:r>
              <a:rPr lang="en-US" sz="1200" i="1" dirty="0"/>
              <a:t>Photosynthesis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6E7796-DB3B-8AB3-C603-148C6C6B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457" y="2339340"/>
            <a:ext cx="4614510" cy="32347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132A16-9F42-641C-21C0-9605D92F4E10}"/>
              </a:ext>
            </a:extLst>
          </p:cNvPr>
          <p:cNvSpPr/>
          <p:nvPr/>
        </p:nvSpPr>
        <p:spPr>
          <a:xfrm>
            <a:off x="9810750" y="2576707"/>
            <a:ext cx="1593850" cy="8890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6E007-B8FF-332A-5898-FF5EC3D8A75F}"/>
              </a:ext>
            </a:extLst>
          </p:cNvPr>
          <p:cNvSpPr/>
          <p:nvPr/>
        </p:nvSpPr>
        <p:spPr>
          <a:xfrm>
            <a:off x="6565900" y="2576707"/>
            <a:ext cx="1593850" cy="8890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3F549-AD81-6E6E-4159-6D32256DA838}"/>
              </a:ext>
            </a:extLst>
          </p:cNvPr>
          <p:cNvSpPr/>
          <p:nvPr/>
        </p:nvSpPr>
        <p:spPr>
          <a:xfrm>
            <a:off x="6565900" y="3580007"/>
            <a:ext cx="1516774" cy="77171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CA543-4A26-E619-1654-A811F927F2F5}"/>
              </a:ext>
            </a:extLst>
          </p:cNvPr>
          <p:cNvSpPr txBox="1"/>
          <p:nvPr/>
        </p:nvSpPr>
        <p:spPr>
          <a:xfrm>
            <a:off x="0" y="6582975"/>
            <a:ext cx="1637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Evans (1989) </a:t>
            </a:r>
            <a:r>
              <a:rPr lang="en-US" sz="1200" i="1" dirty="0" err="1"/>
              <a:t>Oecologia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0151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2337-5FBF-294D-B2C6-63983055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Soil nitrogen generally increases leaf nitrogen…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C21AD3-F25C-7241-ABD4-8BB87CD2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219AD-AD63-BD32-0320-9905DB4D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86" y="2137011"/>
            <a:ext cx="5392994" cy="3583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DC7DE-E7D6-4660-9C53-2E3E952556EA}"/>
              </a:ext>
            </a:extLst>
          </p:cNvPr>
          <p:cNvSpPr txBox="1"/>
          <p:nvPr/>
        </p:nvSpPr>
        <p:spPr>
          <a:xfrm>
            <a:off x="9451616" y="6582975"/>
            <a:ext cx="2734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Liang et al. (2020) </a:t>
            </a:r>
            <a:r>
              <a:rPr lang="en-US" sz="1200" i="1" dirty="0"/>
              <a:t>Global Change Biology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8835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2337-5FBF-294D-B2C6-63983055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… which corresponds with increased photosynthesis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C21AD3-F25C-7241-ABD4-8BB87CD2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219AD-AD63-BD32-0320-9905DB4D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86" y="2137011"/>
            <a:ext cx="5392994" cy="3583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5C8FC-487C-BF4F-AEBF-0660B4509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19" y="1503139"/>
            <a:ext cx="4775200" cy="485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DC7DE-E7D6-4660-9C53-2E3E952556EA}"/>
              </a:ext>
            </a:extLst>
          </p:cNvPr>
          <p:cNvSpPr txBox="1"/>
          <p:nvPr/>
        </p:nvSpPr>
        <p:spPr>
          <a:xfrm>
            <a:off x="9451616" y="6582975"/>
            <a:ext cx="2734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Liang et al. (2020) </a:t>
            </a:r>
            <a:r>
              <a:rPr lang="en-US" sz="1200" i="1" dirty="0"/>
              <a:t>Global Change Biology</a:t>
            </a: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4504E5-CBCD-1082-D476-0302F74683C9}"/>
              </a:ext>
            </a:extLst>
          </p:cNvPr>
          <p:cNvSpPr/>
          <p:nvPr/>
        </p:nvSpPr>
        <p:spPr>
          <a:xfrm>
            <a:off x="6657739" y="2826327"/>
            <a:ext cx="4266780" cy="4005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5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803</Words>
  <Application>Microsoft Macintosh PowerPoint</Application>
  <PresentationFormat>Widescreen</PresentationFormat>
  <Paragraphs>162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General Introduction</vt:lpstr>
      <vt:lpstr>PowerPoint Presentation</vt:lpstr>
      <vt:lpstr>PowerPoint Presentation</vt:lpstr>
      <vt:lpstr>PowerPoint Presentation</vt:lpstr>
      <vt:lpstr>Terrestrial biosphere models simulate photosynthesis through linear relationships between leaf nitrogen content and photosynthetic capacity…</vt:lpstr>
      <vt:lpstr>… following that high fractions of leaf nitrogen content are allocated to photosynthetic tissues</vt:lpstr>
      <vt:lpstr>Soil nitrogen generally increases leaf nitrogen…</vt:lpstr>
      <vt:lpstr>… which corresponds with increased photosynthesis</vt:lpstr>
      <vt:lpstr>Models are beginning to incorporate coupled carbon and nitrogen cycles...</vt:lpstr>
      <vt:lpstr>Which means that leaf photosynthesis is indirectly predicted through changes in soil nitrogen availability</vt:lpstr>
      <vt:lpstr>However, leaf nitrogen can be also predicted independent of soil nitrogen</vt:lpstr>
      <vt:lpstr>Terrestrial biosphere models also do not invoke plant acclimation responses to changing environments</vt:lpstr>
      <vt:lpstr>Large divergence in model simulations under future experiments </vt:lpstr>
      <vt:lpstr>Photosynthetic ‘least-cost’ theory: leaves acclimate to changing climatic and edaphic environments via summed cost of resource use (nitrogen and water)</vt:lpstr>
      <vt:lpstr>Photosynthetic ‘least-cost’ theory: leaves acclimate to changing climatic and edaphic environments via summed cost of resource use (nitrogen and water)</vt:lpstr>
      <vt:lpstr>While promising, empirical tests of the theory are sparse</vt:lpstr>
      <vt:lpstr>Primary Vignettes of Dissertation</vt:lpstr>
      <vt:lpstr>Experiments</vt:lpstr>
      <vt:lpstr>Experiment 1</vt:lpstr>
      <vt:lpstr>Experiment 1</vt:lpstr>
      <vt:lpstr>Experiment 2</vt:lpstr>
      <vt:lpstr>Experiment 3</vt:lpstr>
      <vt:lpstr>Experiment 4</vt:lpstr>
      <vt:lpstr>Vignette 1: How do costs of nitrogen acquisition vary across environments?</vt:lpstr>
      <vt:lpstr>Structural costs of nitrogen acquisition decrease with increasing soil nitrogen availability</vt:lpstr>
      <vt:lpstr>Reduced response of G. max to soil nitrogen may be due to reduced investment in root nodules</vt:lpstr>
      <vt:lpstr>Vignette 2: Tradeoffs between nitrogen and water use are apparent across environments</vt:lpstr>
      <vt:lpstr>Vignette 3: Leaf acclimation responses to elevated CO2 are independent of soil nitrogen availability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3</cp:revision>
  <dcterms:created xsi:type="dcterms:W3CDTF">2023-02-09T18:45:15Z</dcterms:created>
  <dcterms:modified xsi:type="dcterms:W3CDTF">2023-02-16T23:30:41Z</dcterms:modified>
</cp:coreProperties>
</file>